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9" r:id="rId4"/>
    <p:sldId id="257"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4843"/>
    <p:restoredTop sz="94663"/>
  </p:normalViewPr>
  <p:slideViewPr>
    <p:cSldViewPr snapToGrid="0" snapToObjects="1">
      <p:cViewPr varScale="1">
        <p:scale>
          <a:sx n="75" d="100"/>
          <a:sy n="75" d="100"/>
        </p:scale>
        <p:origin x="62"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10/9/2019</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10/9/2019</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10/9/2019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10/9/2019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10/9/2019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10/9/2019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10/9/2019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10/9/2019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10/9/2019</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ABA7F3F-D56F-4C06-84AC-03FC83B0642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715374B5-D7C8-4AA9-BE65-DB7A0CA9B420}"/>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C73A7452-ED0F-4903-A620-8D103E556CA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accent1"/>
            </a:solidFill>
            <a:ln w="0">
              <a:noFill/>
              <a:prstDash val="solid"/>
              <a:round/>
              <a:headEnd/>
              <a:tailEnd/>
            </a:ln>
          </p:spPr>
        </p:sp>
        <p:sp>
          <p:nvSpPr>
            <p:cNvPr id="12" name="Freeform 6">
              <a:extLst>
                <a:ext uri="{FF2B5EF4-FFF2-40B4-BE49-F238E27FC236}">
                  <a16:creationId xmlns:a16="http://schemas.microsoft.com/office/drawing/2014/main" id="{F6A3F6CE-D581-4C37-8822-4F4A68325EF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2"/>
            </a:solidFill>
            <a:ln w="0">
              <a:noFill/>
              <a:prstDash val="solid"/>
              <a:round/>
              <a:headEnd/>
              <a:tailEnd/>
            </a:ln>
          </p:spPr>
        </p:sp>
      </p:grpSp>
      <p:sp>
        <p:nvSpPr>
          <p:cNvPr id="2" name="Title 1">
            <a:extLst>
              <a:ext uri="{FF2B5EF4-FFF2-40B4-BE49-F238E27FC236}">
                <a16:creationId xmlns:a16="http://schemas.microsoft.com/office/drawing/2014/main" id="{647DBB60-618F-AD46-8069-C4A0A3248FA4}"/>
              </a:ext>
            </a:extLst>
          </p:cNvPr>
          <p:cNvSpPr>
            <a:spLocks noGrp="1"/>
          </p:cNvSpPr>
          <p:nvPr>
            <p:ph type="ctrTitle"/>
          </p:nvPr>
        </p:nvSpPr>
        <p:spPr>
          <a:xfrm>
            <a:off x="1915128" y="1788454"/>
            <a:ext cx="8361229" cy="2098226"/>
          </a:xfrm>
        </p:spPr>
        <p:txBody>
          <a:bodyPr>
            <a:normAutofit/>
          </a:bodyPr>
          <a:lstStyle/>
          <a:p>
            <a:r>
              <a:rPr lang="en-US" sz="3400"/>
              <a:t>What states Benefit from Federal food assistance programs the most, and does it affect obesity/diabetes?</a:t>
            </a:r>
          </a:p>
        </p:txBody>
      </p:sp>
      <p:sp>
        <p:nvSpPr>
          <p:cNvPr id="3" name="Subtitle 2">
            <a:extLst>
              <a:ext uri="{FF2B5EF4-FFF2-40B4-BE49-F238E27FC236}">
                <a16:creationId xmlns:a16="http://schemas.microsoft.com/office/drawing/2014/main" id="{704CF8B0-257C-6141-8AFE-A83F647C2988}"/>
              </a:ext>
            </a:extLst>
          </p:cNvPr>
          <p:cNvSpPr>
            <a:spLocks noGrp="1"/>
          </p:cNvSpPr>
          <p:nvPr>
            <p:ph type="subTitle" idx="1"/>
          </p:nvPr>
        </p:nvSpPr>
        <p:spPr>
          <a:xfrm>
            <a:off x="2679906" y="3956279"/>
            <a:ext cx="6831673" cy="1086237"/>
          </a:xfrm>
        </p:spPr>
        <p:txBody>
          <a:bodyPr>
            <a:normAutofit/>
          </a:bodyPr>
          <a:lstStyle/>
          <a:p>
            <a:pPr>
              <a:spcAft>
                <a:spcPts val="600"/>
              </a:spcAft>
            </a:pPr>
            <a:r>
              <a:rPr lang="en-US" dirty="0"/>
              <a:t>By: Group Name Here</a:t>
            </a:r>
            <a:endParaRPr lang="en-US"/>
          </a:p>
          <a:p>
            <a:pPr>
              <a:spcAft>
                <a:spcPts val="600"/>
              </a:spcAft>
            </a:pPr>
            <a:r>
              <a:rPr lang="en-US" dirty="0"/>
              <a:t>Allison, Clint, Henry, Zahra</a:t>
            </a:r>
            <a:endParaRPr lang="en-US"/>
          </a:p>
        </p:txBody>
      </p:sp>
    </p:spTree>
    <p:extLst>
      <p:ext uri="{BB962C8B-B14F-4D97-AF65-F5344CB8AC3E}">
        <p14:creationId xmlns:p14="http://schemas.microsoft.com/office/powerpoint/2010/main" val="88044348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9D9D6BF1-DFF2-4526-9D13-BF339D8C416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0"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1"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3" name="Rectangle 12">
            <a:extLst>
              <a:ext uri="{FF2B5EF4-FFF2-40B4-BE49-F238E27FC236}">
                <a16:creationId xmlns:a16="http://schemas.microsoft.com/office/drawing/2014/main" id="{A77A6167-FCC5-49E8-B280-CECAF151ED9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
            <a:extLst>
              <a:ext uri="{FF2B5EF4-FFF2-40B4-BE49-F238E27FC236}">
                <a16:creationId xmlns:a16="http://schemas.microsoft.com/office/drawing/2014/main" id="{F84046EA-4273-437E-9DE5-5AEE713C35E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51D0C8F2-DC93-1F4C-9245-1A83BC16D2F7}"/>
              </a:ext>
            </a:extLst>
          </p:cNvPr>
          <p:cNvSpPr>
            <a:spLocks noGrp="1"/>
          </p:cNvSpPr>
          <p:nvPr>
            <p:ph type="title"/>
          </p:nvPr>
        </p:nvSpPr>
        <p:spPr>
          <a:xfrm>
            <a:off x="1461503" y="744469"/>
            <a:ext cx="5301138" cy="3254321"/>
          </a:xfrm>
        </p:spPr>
        <p:txBody>
          <a:bodyPr vert="horz" lIns="91440" tIns="45720" rIns="91440" bIns="45720" rtlCol="0" anchor="b">
            <a:normAutofit/>
          </a:bodyPr>
          <a:lstStyle/>
          <a:p>
            <a:r>
              <a:rPr lang="en-US" sz="6600" cap="all" dirty="0" smtClean="0"/>
              <a:t>RESEARCH QUESTIONS</a:t>
            </a:r>
            <a:endParaRPr lang="en-US" sz="6600" cap="all" dirty="0"/>
          </a:p>
        </p:txBody>
      </p:sp>
      <p:pic>
        <p:nvPicPr>
          <p:cNvPr id="5" name="Picture 4">
            <a:extLst>
              <a:ext uri="{FF2B5EF4-FFF2-40B4-BE49-F238E27FC236}">
                <a16:creationId xmlns:a16="http://schemas.microsoft.com/office/drawing/2014/main" id="{8766BE3F-22CF-4147-B4FE-8687D15DAC62}"/>
              </a:ext>
            </a:extLst>
          </p:cNvPr>
          <p:cNvPicPr>
            <a:picLocks noChangeAspect="1"/>
          </p:cNvPicPr>
          <p:nvPr/>
        </p:nvPicPr>
        <p:blipFill rotWithShape="1">
          <a:blip r:embed="rId2"/>
          <a:srcRect l="55826" r="2" b="2"/>
          <a:stretch/>
        </p:blipFill>
        <p:spPr>
          <a:xfrm>
            <a:off x="7225748" y="10"/>
            <a:ext cx="4966252" cy="6857990"/>
          </a:xfrm>
          <a:prstGeom prst="rect">
            <a:avLst/>
          </a:prstGeom>
        </p:spPr>
      </p:pic>
    </p:spTree>
    <p:extLst>
      <p:ext uri="{BB962C8B-B14F-4D97-AF65-F5344CB8AC3E}">
        <p14:creationId xmlns:p14="http://schemas.microsoft.com/office/powerpoint/2010/main" val="23360010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B87922-AA49-FF40-BED2-DBFD1447C78B}"/>
              </a:ext>
            </a:extLst>
          </p:cNvPr>
          <p:cNvSpPr>
            <a:spLocks noGrp="1"/>
          </p:cNvSpPr>
          <p:nvPr>
            <p:ph idx="1"/>
          </p:nvPr>
        </p:nvSpPr>
        <p:spPr>
          <a:xfrm>
            <a:off x="1295400" y="1638300"/>
            <a:ext cx="9601200" cy="3581400"/>
          </a:xfrm>
        </p:spPr>
        <p:txBody>
          <a:bodyPr/>
          <a:lstStyle/>
          <a:p>
            <a:r>
              <a:rPr lang="en-US" dirty="0"/>
              <a:t>Which ten states have the most WIC participants, based on population?</a:t>
            </a:r>
          </a:p>
          <a:p>
            <a:r>
              <a:rPr lang="en-US" dirty="0"/>
              <a:t>Which ten states have the most School Breakfast Program participants, based on population?</a:t>
            </a:r>
          </a:p>
          <a:p>
            <a:r>
              <a:rPr lang="en-US" dirty="0"/>
              <a:t>Which ten states have the most School Lunch Program participants, based on population?</a:t>
            </a:r>
          </a:p>
          <a:p>
            <a:r>
              <a:rPr lang="en-US" dirty="0"/>
              <a:t>Which ten states have the highest diabetes and obesity rates, based on population?</a:t>
            </a:r>
          </a:p>
          <a:p>
            <a:endParaRPr lang="en-US" dirty="0"/>
          </a:p>
        </p:txBody>
      </p:sp>
    </p:spTree>
    <p:extLst>
      <p:ext uri="{BB962C8B-B14F-4D97-AF65-F5344CB8AC3E}">
        <p14:creationId xmlns:p14="http://schemas.microsoft.com/office/powerpoint/2010/main" val="24933124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449BC34D-9C23-4D6D-8213-1F471AF85B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4"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5"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27" name="Rectangle 26">
            <a:extLst>
              <a:ext uri="{FF2B5EF4-FFF2-40B4-BE49-F238E27FC236}">
                <a16:creationId xmlns:a16="http://schemas.microsoft.com/office/drawing/2014/main" id="{5D213B41-AC9B-4E61-BEED-FF4C168A894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117CF9-CC67-3141-8DA9-7C28DBE1904F}"/>
              </a:ext>
            </a:extLst>
          </p:cNvPr>
          <p:cNvSpPr>
            <a:spLocks noGrp="1"/>
          </p:cNvSpPr>
          <p:nvPr>
            <p:ph type="title"/>
          </p:nvPr>
        </p:nvSpPr>
        <p:spPr>
          <a:xfrm>
            <a:off x="659230" y="444762"/>
            <a:ext cx="10869750" cy="1237298"/>
          </a:xfrm>
        </p:spPr>
        <p:txBody>
          <a:bodyPr vert="horz" lIns="91440" tIns="45720" rIns="91440" bIns="45720" rtlCol="0" anchor="b">
            <a:normAutofit/>
          </a:bodyPr>
          <a:lstStyle/>
          <a:p>
            <a:pPr algn="ctr"/>
            <a:r>
              <a:rPr lang="en-US" sz="6600" cap="all" dirty="0"/>
              <a:t>Data Snapshot </a:t>
            </a:r>
          </a:p>
        </p:txBody>
      </p:sp>
      <p:sp>
        <p:nvSpPr>
          <p:cNvPr id="29" name="Freeform 6">
            <a:extLst>
              <a:ext uri="{FF2B5EF4-FFF2-40B4-BE49-F238E27FC236}">
                <a16:creationId xmlns:a16="http://schemas.microsoft.com/office/drawing/2014/main" id="{628FBD9F-3B86-4C98-8F77-38332073773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8154184" y="2884231"/>
            <a:ext cx="3005889" cy="4046220"/>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alpha val="90000"/>
            </a:schemeClr>
          </a:solidFill>
          <a:ln w="0">
            <a:noFill/>
            <a:prstDash val="solid"/>
            <a:round/>
            <a:headEnd/>
            <a:tailEnd/>
          </a:ln>
        </p:spPr>
        <p:txBody>
          <a:bodyPr/>
          <a:lstStyle/>
          <a:p>
            <a:endParaRPr lang="en-US" dirty="0"/>
          </a:p>
        </p:txBody>
      </p:sp>
      <p:pic>
        <p:nvPicPr>
          <p:cNvPr id="5" name="Content Placeholder 4">
            <a:extLst>
              <a:ext uri="{FF2B5EF4-FFF2-40B4-BE49-F238E27FC236}">
                <a16:creationId xmlns:a16="http://schemas.microsoft.com/office/drawing/2014/main" id="{DB4D9BDE-9F71-D841-A7DC-113EB0038649}"/>
              </a:ext>
            </a:extLst>
          </p:cNvPr>
          <p:cNvPicPr>
            <a:picLocks noGrp="1" noChangeAspect="1"/>
          </p:cNvPicPr>
          <p:nvPr>
            <p:ph idx="1"/>
          </p:nvPr>
        </p:nvPicPr>
        <p:blipFill>
          <a:blip r:embed="rId2"/>
          <a:stretch>
            <a:fillRect/>
          </a:stretch>
        </p:blipFill>
        <p:spPr>
          <a:xfrm>
            <a:off x="1865302" y="3056705"/>
            <a:ext cx="8523581" cy="2812781"/>
          </a:xfrm>
          <a:prstGeom prst="rect">
            <a:avLst/>
          </a:prstGeom>
        </p:spPr>
      </p:pic>
      <p:sp>
        <p:nvSpPr>
          <p:cNvPr id="31" name="Freeform 6">
            <a:extLst>
              <a:ext uri="{FF2B5EF4-FFF2-40B4-BE49-F238E27FC236}">
                <a16:creationId xmlns:a16="http://schemas.microsoft.com/office/drawing/2014/main" id="{6283F864-E3D1-457B-865A-DDC32254D98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080808" y="1936677"/>
            <a:ext cx="3006491" cy="4046220"/>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alpha val="90000"/>
            </a:schemeClr>
          </a:solidFill>
          <a:ln w="0">
            <a:noFill/>
            <a:prstDash val="solid"/>
            <a:round/>
            <a:headEnd/>
            <a:tailEnd/>
          </a:ln>
        </p:spPr>
      </p:sp>
    </p:spTree>
    <p:extLst>
      <p:ext uri="{BB962C8B-B14F-4D97-AF65-F5344CB8AC3E}">
        <p14:creationId xmlns:p14="http://schemas.microsoft.com/office/powerpoint/2010/main" val="267893068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11" name="Content Placeholder 12">
            <a:extLst>
              <a:ext uri="{FF2B5EF4-FFF2-40B4-BE49-F238E27FC236}">
                <a16:creationId xmlns:a16="http://schemas.microsoft.com/office/drawing/2014/main" id="{EA691305-FAAA-6E4C-908C-0721329F6631}"/>
              </a:ext>
            </a:extLst>
          </p:cNvPr>
          <p:cNvPicPr>
            <a:picLocks noGrp="1" noChangeAspect="1"/>
          </p:cNvPicPr>
          <p:nvPr>
            <p:ph idx="4294967295"/>
          </p:nvPr>
        </p:nvPicPr>
        <p:blipFill>
          <a:blip r:embed="rId2"/>
          <a:stretch>
            <a:fillRect/>
          </a:stretch>
        </p:blipFill>
        <p:spPr>
          <a:xfrm>
            <a:off x="934720" y="1336992"/>
            <a:ext cx="11074400" cy="5297487"/>
          </a:xfrm>
          <a:prstGeom prst="rect">
            <a:avLst/>
          </a:prstGeom>
        </p:spPr>
      </p:pic>
      <p:sp>
        <p:nvSpPr>
          <p:cNvPr id="2" name="Title 1">
            <a:extLst>
              <a:ext uri="{FF2B5EF4-FFF2-40B4-BE49-F238E27FC236}">
                <a16:creationId xmlns:a16="http://schemas.microsoft.com/office/drawing/2014/main" id="{0ACDE7BF-9077-834A-A612-B755F9A00DCF}"/>
              </a:ext>
            </a:extLst>
          </p:cNvPr>
          <p:cNvSpPr>
            <a:spLocks noGrp="1"/>
          </p:cNvSpPr>
          <p:nvPr>
            <p:ph type="title" idx="4294967295"/>
          </p:nvPr>
        </p:nvSpPr>
        <p:spPr>
          <a:xfrm>
            <a:off x="1656080" y="136525"/>
            <a:ext cx="10535920" cy="1276350"/>
          </a:xfrm>
        </p:spPr>
        <p:txBody>
          <a:bodyPr>
            <a:normAutofit fontScale="90000"/>
          </a:bodyPr>
          <a:lstStyle/>
          <a:p>
            <a:pPr algn="ctr"/>
            <a:r>
              <a:rPr lang="en-US" sz="3100" dirty="0"/>
              <a:t/>
            </a:r>
            <a:br>
              <a:rPr lang="en-US" sz="3100" dirty="0"/>
            </a:br>
            <a:r>
              <a:rPr lang="en-US" sz="3100" dirty="0"/>
              <a:t>WIC Participation </a:t>
            </a:r>
            <a:r>
              <a:rPr lang="en-US" sz="3100" dirty="0" smtClean="0"/>
              <a:t>vs </a:t>
            </a:r>
            <a:r>
              <a:rPr lang="en-US" sz="3100" dirty="0"/>
              <a:t>Population</a:t>
            </a:r>
            <a:br>
              <a:rPr lang="en-US" sz="3100" dirty="0"/>
            </a:br>
            <a:endParaRPr lang="en-US" sz="3100" dirty="0"/>
          </a:p>
        </p:txBody>
      </p:sp>
      <p:sp>
        <p:nvSpPr>
          <p:cNvPr id="12" name="Title 1">
            <a:extLst>
              <a:ext uri="{FF2B5EF4-FFF2-40B4-BE49-F238E27FC236}">
                <a16:creationId xmlns:a16="http://schemas.microsoft.com/office/drawing/2014/main" id="{0CF3C89B-DEA8-5B4D-8C22-48EFD8777ED8}"/>
              </a:ext>
            </a:extLst>
          </p:cNvPr>
          <p:cNvSpPr txBox="1">
            <a:spLocks noGrp="1"/>
          </p:cNvSpPr>
          <p:nvPr>
            <p:ph type="body" sz="half" idx="4294967295"/>
          </p:nvPr>
        </p:nvSpPr>
        <p:spPr>
          <a:xfrm>
            <a:off x="9174480" y="2357120"/>
            <a:ext cx="2438400" cy="1971040"/>
          </a:xfrm>
          <a:prstGeom prst="rect">
            <a:avLst/>
          </a:prstGeom>
        </p:spPr>
        <p:txBody>
          <a:bodyPr vert="horz" lIns="91440" tIns="45720" rIns="91440" bIns="45720" rtlCol="0" anchor="b">
            <a:no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1200" b="1" cap="all" dirty="0"/>
              <a:t>Top 10 states for </a:t>
            </a:r>
            <a:r>
              <a:rPr lang="en-US" sz="1200" b="1" cap="all" dirty="0" smtClean="0"/>
              <a:t>WIC Use</a:t>
            </a:r>
            <a:r>
              <a:rPr lang="en-US" sz="1200" b="1" cap="all" dirty="0" smtClean="0">
                <a:solidFill>
                  <a:srgbClr val="FFA000"/>
                </a:solidFill>
              </a:rPr>
              <a:t>: </a:t>
            </a:r>
            <a:endParaRPr lang="en-US" sz="1200" b="1" cap="all" dirty="0">
              <a:solidFill>
                <a:srgbClr val="FFA000"/>
              </a:solidFill>
            </a:endParaRPr>
          </a:p>
          <a:p>
            <a:r>
              <a:rPr lang="en-US" sz="1200" cap="all" dirty="0" smtClean="0"/>
              <a:t>CA (3.73%)</a:t>
            </a:r>
          </a:p>
          <a:p>
            <a:r>
              <a:rPr lang="en-US" sz="1200" cap="all" dirty="0" err="1" smtClean="0"/>
              <a:t>Ak</a:t>
            </a:r>
            <a:r>
              <a:rPr lang="en-US" sz="1200" cap="all" dirty="0" smtClean="0"/>
              <a:t> (3.16%)</a:t>
            </a:r>
            <a:endParaRPr lang="en-US" sz="1200" cap="all" dirty="0"/>
          </a:p>
          <a:p>
            <a:r>
              <a:rPr lang="en-US" sz="1200" cap="all" dirty="0" smtClean="0"/>
              <a:t>AR (3%)</a:t>
            </a:r>
          </a:p>
          <a:p>
            <a:r>
              <a:rPr lang="en-US" sz="1200" cap="all" dirty="0" err="1" smtClean="0"/>
              <a:t>Az</a:t>
            </a:r>
            <a:r>
              <a:rPr lang="en-US" sz="1200" cap="all" dirty="0" smtClean="0"/>
              <a:t> (2.8%)</a:t>
            </a:r>
          </a:p>
          <a:p>
            <a:r>
              <a:rPr lang="en-US" sz="1200" cap="all" dirty="0" smtClean="0"/>
              <a:t>AL (2.9%)</a:t>
            </a:r>
          </a:p>
          <a:p>
            <a:r>
              <a:rPr lang="en-US" sz="1200" cap="all" dirty="0"/>
              <a:t>FL (2.5%)</a:t>
            </a:r>
            <a:endParaRPr lang="en-US" sz="1200" cap="all" dirty="0" smtClean="0"/>
          </a:p>
          <a:p>
            <a:r>
              <a:rPr lang="en-US" sz="1200" cap="all" dirty="0"/>
              <a:t>DC (2.41%)</a:t>
            </a:r>
          </a:p>
          <a:p>
            <a:r>
              <a:rPr lang="en-US" sz="1200" cap="all" dirty="0"/>
              <a:t>DE (2.25</a:t>
            </a:r>
            <a:r>
              <a:rPr lang="en-US" sz="1200" cap="all" dirty="0" smtClean="0"/>
              <a:t>%)</a:t>
            </a:r>
          </a:p>
          <a:p>
            <a:r>
              <a:rPr lang="en-US" sz="1200" cap="all" dirty="0" smtClean="0"/>
              <a:t>Co (1.8%)</a:t>
            </a:r>
          </a:p>
          <a:p>
            <a:r>
              <a:rPr lang="en-US" sz="1200" cap="all" dirty="0" smtClean="0"/>
              <a:t>CT (1.5%)</a:t>
            </a:r>
          </a:p>
        </p:txBody>
      </p:sp>
    </p:spTree>
    <p:extLst>
      <p:ext uri="{BB962C8B-B14F-4D97-AF65-F5344CB8AC3E}">
        <p14:creationId xmlns:p14="http://schemas.microsoft.com/office/powerpoint/2010/main" val="322317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BA7D8-4767-B44D-A8F7-FA60F8D86732}"/>
              </a:ext>
            </a:extLst>
          </p:cNvPr>
          <p:cNvSpPr>
            <a:spLocks noGrp="1"/>
          </p:cNvSpPr>
          <p:nvPr>
            <p:ph type="title"/>
          </p:nvPr>
        </p:nvSpPr>
        <p:spPr>
          <a:xfrm>
            <a:off x="1371601" y="522864"/>
            <a:ext cx="10145486" cy="777240"/>
          </a:xfrm>
        </p:spPr>
        <p:txBody>
          <a:bodyPr>
            <a:normAutofit/>
          </a:bodyPr>
          <a:lstStyle/>
          <a:p>
            <a:pPr algn="ctr"/>
            <a:r>
              <a:rPr lang="en-US" sz="2800" dirty="0"/>
              <a:t>School Breakfast Program Participants </a:t>
            </a:r>
            <a:r>
              <a:rPr lang="en-US" sz="2800" dirty="0" smtClean="0"/>
              <a:t>vs </a:t>
            </a:r>
            <a:r>
              <a:rPr lang="en-US" sz="2800" dirty="0"/>
              <a:t>Population</a:t>
            </a:r>
          </a:p>
        </p:txBody>
      </p:sp>
      <p:sp>
        <p:nvSpPr>
          <p:cNvPr id="11" name="Rectangle 10">
            <a:extLst>
              <a:ext uri="{FF2B5EF4-FFF2-40B4-BE49-F238E27FC236}">
                <a16:creationId xmlns:a16="http://schemas.microsoft.com/office/drawing/2014/main" id="{BEC9E7FA-3295-45ED-8253-D23F9E44E1D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D3C1C6B1-D5D4-8D42-8060-C01111EC385A}"/>
              </a:ext>
            </a:extLst>
          </p:cNvPr>
          <p:cNvPicPr>
            <a:picLocks noChangeAspect="1"/>
          </p:cNvPicPr>
          <p:nvPr/>
        </p:nvPicPr>
        <p:blipFill>
          <a:blip r:embed="rId2"/>
          <a:stretch>
            <a:fillRect/>
          </a:stretch>
        </p:blipFill>
        <p:spPr>
          <a:xfrm>
            <a:off x="912829" y="1251396"/>
            <a:ext cx="11042709" cy="5289176"/>
          </a:xfrm>
          <a:prstGeom prst="rect">
            <a:avLst/>
          </a:prstGeom>
        </p:spPr>
      </p:pic>
      <p:sp>
        <p:nvSpPr>
          <p:cNvPr id="7" name="Title 1">
            <a:extLst>
              <a:ext uri="{FF2B5EF4-FFF2-40B4-BE49-F238E27FC236}">
                <a16:creationId xmlns:a16="http://schemas.microsoft.com/office/drawing/2014/main" id="{0CF3C89B-DEA8-5B4D-8C22-48EFD8777ED8}"/>
              </a:ext>
            </a:extLst>
          </p:cNvPr>
          <p:cNvSpPr txBox="1">
            <a:spLocks/>
          </p:cNvSpPr>
          <p:nvPr/>
        </p:nvSpPr>
        <p:spPr>
          <a:xfrm>
            <a:off x="1889414" y="1447424"/>
            <a:ext cx="3210906" cy="2372736"/>
          </a:xfrm>
          <a:prstGeom prst="rect">
            <a:avLst/>
          </a:prstGeom>
        </p:spPr>
        <p:txBody>
          <a:bodyPr vert="horz" lIns="91440" tIns="45720" rIns="91440" bIns="45720" rtlCol="0" anchor="b">
            <a:noAutofit/>
          </a:bodyPr>
          <a:lstStyle>
            <a:lvl1pPr marL="384048" indent="-384048" algn="l" defTabSz="914400" rtl="0" eaLnBrk="1" latinLnBrk="0" hangingPunct="1">
              <a:lnSpc>
                <a:spcPct val="89000"/>
              </a:lnSpc>
              <a:spcBef>
                <a:spcPct val="0"/>
              </a:spcBef>
              <a:spcAft>
                <a:spcPts val="200"/>
              </a:spcAft>
              <a:buFont typeface="Franklin Gothic Book" panose="020B0503020102020204" pitchFamily="34" charset="0"/>
              <a:buNone/>
              <a:defRPr sz="4400" kern="1200" baseline="0">
                <a:solidFill>
                  <a:schemeClr val="tx2"/>
                </a:solidFill>
                <a:latin typeface="+mj-lt"/>
                <a:ea typeface="+mj-ea"/>
                <a:cs typeface="+mj-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z="1200" b="1" cap="all" dirty="0" smtClean="0"/>
              <a:t>Top 10 states for Breakfast Use</a:t>
            </a:r>
            <a:r>
              <a:rPr lang="en-US" sz="1200" b="1" cap="all" dirty="0" smtClean="0">
                <a:solidFill>
                  <a:srgbClr val="FFA000"/>
                </a:solidFill>
              </a:rPr>
              <a:t>: </a:t>
            </a:r>
          </a:p>
          <a:p>
            <a:r>
              <a:rPr lang="en-US" sz="1200" cap="all" dirty="0" smtClean="0"/>
              <a:t>NM (7.11%)</a:t>
            </a:r>
          </a:p>
          <a:p>
            <a:r>
              <a:rPr lang="en-US" sz="1200" cap="all" dirty="0" err="1" smtClean="0"/>
              <a:t>Ms</a:t>
            </a:r>
            <a:r>
              <a:rPr lang="en-US" sz="1200" cap="all" dirty="0" smtClean="0"/>
              <a:t> (7%)</a:t>
            </a:r>
          </a:p>
          <a:p>
            <a:r>
              <a:rPr lang="en-US" sz="1200" cap="all" dirty="0" smtClean="0"/>
              <a:t>TX (6.9%)</a:t>
            </a:r>
          </a:p>
          <a:p>
            <a:r>
              <a:rPr lang="en-US" sz="1200" cap="all" dirty="0" err="1" smtClean="0"/>
              <a:t>Wv</a:t>
            </a:r>
            <a:r>
              <a:rPr lang="en-US" sz="1200" cap="all" dirty="0" smtClean="0"/>
              <a:t> (6.3%)</a:t>
            </a:r>
          </a:p>
          <a:p>
            <a:r>
              <a:rPr lang="en-US" sz="1200" cap="all" dirty="0" err="1" smtClean="0"/>
              <a:t>Ky</a:t>
            </a:r>
            <a:r>
              <a:rPr lang="en-US" sz="1200" cap="all" dirty="0" smtClean="0"/>
              <a:t> (6.3%)</a:t>
            </a:r>
          </a:p>
          <a:p>
            <a:r>
              <a:rPr lang="en-US" sz="1200" cap="all" dirty="0" smtClean="0"/>
              <a:t>Ga (6.1%)</a:t>
            </a:r>
          </a:p>
          <a:p>
            <a:r>
              <a:rPr lang="en-US" sz="1200" cap="all" dirty="0" smtClean="0"/>
              <a:t>OK (6%)</a:t>
            </a:r>
          </a:p>
          <a:p>
            <a:r>
              <a:rPr lang="en-US" sz="1200" cap="all" dirty="0" smtClean="0"/>
              <a:t>LA (5.7%)</a:t>
            </a:r>
          </a:p>
          <a:p>
            <a:r>
              <a:rPr lang="en-US" sz="1200" cap="all" dirty="0" smtClean="0"/>
              <a:t>SC (5.7%)</a:t>
            </a:r>
          </a:p>
          <a:p>
            <a:r>
              <a:rPr lang="en-US" sz="1200" cap="all" dirty="0" smtClean="0"/>
              <a:t>AK (5.6%)</a:t>
            </a:r>
          </a:p>
        </p:txBody>
      </p:sp>
    </p:spTree>
    <p:extLst>
      <p:ext uri="{BB962C8B-B14F-4D97-AF65-F5344CB8AC3E}">
        <p14:creationId xmlns:p14="http://schemas.microsoft.com/office/powerpoint/2010/main" val="3217075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1D5AF-34E3-3D40-B732-D47A837B9118}"/>
              </a:ext>
            </a:extLst>
          </p:cNvPr>
          <p:cNvSpPr>
            <a:spLocks noGrp="1"/>
          </p:cNvSpPr>
          <p:nvPr>
            <p:ph type="title"/>
          </p:nvPr>
        </p:nvSpPr>
        <p:spPr>
          <a:xfrm>
            <a:off x="1371600" y="462280"/>
            <a:ext cx="10586720" cy="695960"/>
          </a:xfrm>
        </p:spPr>
        <p:txBody>
          <a:bodyPr>
            <a:normAutofit/>
          </a:bodyPr>
          <a:lstStyle/>
          <a:p>
            <a:pPr algn="ctr"/>
            <a:r>
              <a:rPr lang="en-US" sz="2800" dirty="0"/>
              <a:t>School Lunch Program Participants </a:t>
            </a:r>
            <a:r>
              <a:rPr lang="en-US" sz="2800" dirty="0" smtClean="0"/>
              <a:t>vs </a:t>
            </a:r>
            <a:r>
              <a:rPr lang="en-US" sz="2800" dirty="0"/>
              <a:t>Population</a:t>
            </a:r>
          </a:p>
        </p:txBody>
      </p:sp>
      <p:pic>
        <p:nvPicPr>
          <p:cNvPr id="6" name="Content Placeholder 4">
            <a:extLst>
              <a:ext uri="{FF2B5EF4-FFF2-40B4-BE49-F238E27FC236}">
                <a16:creationId xmlns:a16="http://schemas.microsoft.com/office/drawing/2014/main" id="{56502A07-9281-C647-A1D5-DAA45206CB11}"/>
              </a:ext>
            </a:extLst>
          </p:cNvPr>
          <p:cNvPicPr>
            <a:picLocks noGrp="1" noChangeAspect="1"/>
          </p:cNvPicPr>
          <p:nvPr>
            <p:ph idx="1"/>
          </p:nvPr>
        </p:nvPicPr>
        <p:blipFill>
          <a:blip r:embed="rId2"/>
          <a:srcRect/>
          <a:stretch/>
        </p:blipFill>
        <p:spPr>
          <a:xfrm>
            <a:off x="1200468" y="1300104"/>
            <a:ext cx="10765230" cy="5289176"/>
          </a:xfrm>
        </p:spPr>
      </p:pic>
      <p:sp>
        <p:nvSpPr>
          <p:cNvPr id="7" name="Title 1">
            <a:extLst>
              <a:ext uri="{FF2B5EF4-FFF2-40B4-BE49-F238E27FC236}">
                <a16:creationId xmlns:a16="http://schemas.microsoft.com/office/drawing/2014/main" id="{0CF3C89B-DEA8-5B4D-8C22-48EFD8777ED8}"/>
              </a:ext>
            </a:extLst>
          </p:cNvPr>
          <p:cNvSpPr txBox="1">
            <a:spLocks/>
          </p:cNvSpPr>
          <p:nvPr/>
        </p:nvSpPr>
        <p:spPr>
          <a:xfrm>
            <a:off x="1889414" y="1762384"/>
            <a:ext cx="3210906" cy="2372736"/>
          </a:xfrm>
          <a:prstGeom prst="rect">
            <a:avLst/>
          </a:prstGeom>
        </p:spPr>
        <p:txBody>
          <a:bodyPr vert="horz" lIns="91440" tIns="45720" rIns="91440" bIns="45720" rtlCol="0" anchor="b">
            <a:noAutofit/>
          </a:bodyPr>
          <a:lstStyle>
            <a:lvl1pPr marL="384048" indent="-384048" algn="l" defTabSz="914400" rtl="0" eaLnBrk="1" latinLnBrk="0" hangingPunct="1">
              <a:lnSpc>
                <a:spcPct val="89000"/>
              </a:lnSpc>
              <a:spcBef>
                <a:spcPct val="0"/>
              </a:spcBef>
              <a:spcAft>
                <a:spcPts val="200"/>
              </a:spcAft>
              <a:buFont typeface="Franklin Gothic Book" panose="020B0503020102020204" pitchFamily="34" charset="0"/>
              <a:buNone/>
              <a:defRPr sz="4400" kern="1200" baseline="0">
                <a:solidFill>
                  <a:schemeClr val="tx2"/>
                </a:solidFill>
                <a:latin typeface="+mj-lt"/>
                <a:ea typeface="+mj-ea"/>
                <a:cs typeface="+mj-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z="1200" b="1" cap="all" dirty="0" smtClean="0"/>
              <a:t>Top 10 states for Breakfast Use</a:t>
            </a:r>
            <a:r>
              <a:rPr lang="en-US" sz="1200" b="1" cap="all" dirty="0" smtClean="0">
                <a:solidFill>
                  <a:srgbClr val="FFA000"/>
                </a:solidFill>
              </a:rPr>
              <a:t>: </a:t>
            </a:r>
          </a:p>
          <a:p>
            <a:r>
              <a:rPr lang="en-US" sz="1200" cap="all" dirty="0" smtClean="0">
                <a:solidFill>
                  <a:schemeClr val="tx1"/>
                </a:solidFill>
              </a:rPr>
              <a:t>MS (13.1%)</a:t>
            </a:r>
          </a:p>
          <a:p>
            <a:r>
              <a:rPr lang="en-US" sz="1200" cap="all" dirty="0" smtClean="0">
                <a:solidFill>
                  <a:schemeClr val="tx1"/>
                </a:solidFill>
              </a:rPr>
              <a:t>NE (13%)</a:t>
            </a:r>
          </a:p>
          <a:p>
            <a:r>
              <a:rPr lang="en-US" sz="1200" cap="all" dirty="0" smtClean="0">
                <a:solidFill>
                  <a:schemeClr val="tx1"/>
                </a:solidFill>
              </a:rPr>
              <a:t>SD (12.8%)</a:t>
            </a:r>
          </a:p>
          <a:p>
            <a:r>
              <a:rPr lang="en-US" sz="1200" cap="all" dirty="0" err="1" smtClean="0">
                <a:solidFill>
                  <a:schemeClr val="tx1"/>
                </a:solidFill>
              </a:rPr>
              <a:t>Tx</a:t>
            </a:r>
            <a:r>
              <a:rPr lang="en-US" sz="1200" cap="all" dirty="0" smtClean="0">
                <a:solidFill>
                  <a:schemeClr val="tx1"/>
                </a:solidFill>
              </a:rPr>
              <a:t> (12.52%)</a:t>
            </a:r>
          </a:p>
          <a:p>
            <a:r>
              <a:rPr lang="en-US" sz="1200" cap="all" dirty="0" smtClean="0">
                <a:solidFill>
                  <a:schemeClr val="tx1"/>
                </a:solidFill>
              </a:rPr>
              <a:t>Ga (12.5%)</a:t>
            </a:r>
          </a:p>
          <a:p>
            <a:r>
              <a:rPr lang="en-US" sz="1200" cap="all" dirty="0" smtClean="0">
                <a:solidFill>
                  <a:schemeClr val="tx1"/>
                </a:solidFill>
              </a:rPr>
              <a:t>IA (12.43%)</a:t>
            </a:r>
          </a:p>
          <a:p>
            <a:r>
              <a:rPr lang="en-US" sz="1200" cap="all" dirty="0" smtClean="0">
                <a:solidFill>
                  <a:schemeClr val="tx1"/>
                </a:solidFill>
              </a:rPr>
              <a:t>LA (12.2%)</a:t>
            </a:r>
          </a:p>
          <a:p>
            <a:r>
              <a:rPr lang="en-US" sz="1200" cap="all" dirty="0" smtClean="0">
                <a:solidFill>
                  <a:schemeClr val="tx1"/>
                </a:solidFill>
              </a:rPr>
              <a:t>KY (12.1%)</a:t>
            </a:r>
          </a:p>
          <a:p>
            <a:r>
              <a:rPr lang="en-US" sz="1200" cap="all" dirty="0" smtClean="0">
                <a:solidFill>
                  <a:schemeClr val="tx1"/>
                </a:solidFill>
              </a:rPr>
              <a:t>ND (12.03%)</a:t>
            </a:r>
          </a:p>
          <a:p>
            <a:r>
              <a:rPr lang="en-US" sz="1200" cap="all" dirty="0" smtClean="0">
                <a:solidFill>
                  <a:schemeClr val="tx1"/>
                </a:solidFill>
              </a:rPr>
              <a:t>KS (12.02%)</a:t>
            </a:r>
          </a:p>
          <a:p>
            <a:endParaRPr lang="en-US" sz="1200" b="1" cap="all" dirty="0" smtClean="0">
              <a:solidFill>
                <a:schemeClr val="tx1"/>
              </a:solidFill>
            </a:endParaRPr>
          </a:p>
        </p:txBody>
      </p:sp>
    </p:spTree>
    <p:extLst>
      <p:ext uri="{BB962C8B-B14F-4D97-AF65-F5344CB8AC3E}">
        <p14:creationId xmlns:p14="http://schemas.microsoft.com/office/powerpoint/2010/main" val="878790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7500303-A207-4812-BEB9-51E132FEB73F}"/>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10118C91-C025-4776-BE95-E9926378E79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339174D0-30E8-4BBF-BF81-5DDAC33C0C0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AAC11200-8B97-4CB4-99EF-7C0FA210F2C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920217-1804-FF49-A816-0C7D55A75100}"/>
              </a:ext>
            </a:extLst>
          </p:cNvPr>
          <p:cNvSpPr>
            <a:spLocks noGrp="1"/>
          </p:cNvSpPr>
          <p:nvPr>
            <p:ph type="title"/>
          </p:nvPr>
        </p:nvSpPr>
        <p:spPr>
          <a:xfrm>
            <a:off x="2630594" y="4087650"/>
            <a:ext cx="2507673" cy="1873101"/>
          </a:xfrm>
        </p:spPr>
        <p:txBody>
          <a:bodyPr vert="horz" lIns="91440" tIns="45720" rIns="91440" bIns="45720" rtlCol="0" anchor="b">
            <a:noAutofit/>
          </a:bodyPr>
          <a:lstStyle/>
          <a:p>
            <a:r>
              <a:rPr lang="en-US" sz="1200" b="1" cap="all" dirty="0"/>
              <a:t>Top 10 states for </a:t>
            </a:r>
            <a:r>
              <a:rPr lang="en-US" sz="1200" b="1" cap="all" dirty="0">
                <a:solidFill>
                  <a:srgbClr val="C00000"/>
                </a:solidFill>
              </a:rPr>
              <a:t>diabetes: </a:t>
            </a:r>
            <a:r>
              <a:rPr lang="en-US" sz="1200" cap="all" dirty="0"/>
              <a:t/>
            </a:r>
            <a:br>
              <a:rPr lang="en-US" sz="1200" cap="all" dirty="0"/>
            </a:br>
            <a:r>
              <a:rPr lang="en-US" sz="1200" cap="all" dirty="0"/>
              <a:t>GA (12.68%); </a:t>
            </a:r>
            <a:br>
              <a:rPr lang="en-US" sz="1200" cap="all" dirty="0"/>
            </a:br>
            <a:r>
              <a:rPr lang="en-US" sz="1200" cap="all" dirty="0"/>
              <a:t>OH (12.43%);</a:t>
            </a:r>
            <a:br>
              <a:rPr lang="en-US" sz="1200" cap="all" dirty="0"/>
            </a:br>
            <a:r>
              <a:rPr lang="en-US" sz="1200" cap="all" dirty="0"/>
              <a:t>NC (12.32%); </a:t>
            </a:r>
            <a:br>
              <a:rPr lang="en-US" sz="1200" cap="all" dirty="0"/>
            </a:br>
            <a:r>
              <a:rPr lang="en-US" sz="1200" cap="all" dirty="0"/>
              <a:t>FL (12%);</a:t>
            </a:r>
            <a:br>
              <a:rPr lang="en-US" sz="1200" cap="all" dirty="0"/>
            </a:br>
            <a:r>
              <a:rPr lang="en-US" sz="1200" cap="all" dirty="0"/>
              <a:t>mi (11.37%); </a:t>
            </a:r>
            <a:br>
              <a:rPr lang="en-US" sz="1200" cap="all" dirty="0"/>
            </a:br>
            <a:r>
              <a:rPr lang="en-US" sz="1200" cap="all" dirty="0"/>
              <a:t>PA (11.28%);</a:t>
            </a:r>
            <a:br>
              <a:rPr lang="en-US" sz="1200" cap="all" dirty="0"/>
            </a:br>
            <a:r>
              <a:rPr lang="en-US" sz="1200" cap="all" dirty="0"/>
              <a:t>IL (10.51%); </a:t>
            </a:r>
            <a:br>
              <a:rPr lang="en-US" sz="1200" cap="all" dirty="0"/>
            </a:br>
            <a:r>
              <a:rPr lang="en-US" sz="1200" cap="all" dirty="0"/>
              <a:t>TX (10.39%);</a:t>
            </a:r>
            <a:br>
              <a:rPr lang="en-US" sz="1200" cap="all" dirty="0"/>
            </a:br>
            <a:r>
              <a:rPr lang="en-US" sz="1200" cap="all" dirty="0"/>
              <a:t>NY (9.63%); </a:t>
            </a:r>
            <a:br>
              <a:rPr lang="en-US" sz="1200" cap="all" dirty="0"/>
            </a:br>
            <a:r>
              <a:rPr lang="en-US" sz="1200" cap="all" dirty="0"/>
              <a:t>CA (8.77%)</a:t>
            </a:r>
          </a:p>
        </p:txBody>
      </p:sp>
      <p:sp>
        <p:nvSpPr>
          <p:cNvPr id="16" name="Freeform 6">
            <a:extLst>
              <a:ext uri="{FF2B5EF4-FFF2-40B4-BE49-F238E27FC236}">
                <a16:creationId xmlns:a16="http://schemas.microsoft.com/office/drawing/2014/main" id="{BB502E7E-3C82-47F3-B817-7507C01A1FC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046527" y="-13329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4" name="Content Placeholder 3">
            <a:extLst>
              <a:ext uri="{FF2B5EF4-FFF2-40B4-BE49-F238E27FC236}">
                <a16:creationId xmlns:a16="http://schemas.microsoft.com/office/drawing/2014/main" id="{426D0784-0D83-5D4F-9B0A-E42B9385704F}"/>
              </a:ext>
            </a:extLst>
          </p:cNvPr>
          <p:cNvPicPr>
            <a:picLocks noGrp="1" noChangeAspect="1"/>
          </p:cNvPicPr>
          <p:nvPr>
            <p:ph idx="1"/>
          </p:nvPr>
        </p:nvPicPr>
        <p:blipFill>
          <a:blip r:embed="rId2"/>
          <a:stretch>
            <a:fillRect/>
          </a:stretch>
        </p:blipFill>
        <p:spPr>
          <a:xfrm>
            <a:off x="1182863" y="1208998"/>
            <a:ext cx="4815608" cy="2467999"/>
          </a:xfrm>
          <a:prstGeom prst="rect">
            <a:avLst/>
          </a:prstGeom>
        </p:spPr>
      </p:pic>
      <p:pic>
        <p:nvPicPr>
          <p:cNvPr id="5" name="Picture 4">
            <a:extLst>
              <a:ext uri="{FF2B5EF4-FFF2-40B4-BE49-F238E27FC236}">
                <a16:creationId xmlns:a16="http://schemas.microsoft.com/office/drawing/2014/main" id="{9D5C76C5-EFA4-624A-9B72-5771F7393AE4}"/>
              </a:ext>
            </a:extLst>
          </p:cNvPr>
          <p:cNvPicPr>
            <a:picLocks noChangeAspect="1"/>
          </p:cNvPicPr>
          <p:nvPr/>
        </p:nvPicPr>
        <p:blipFill>
          <a:blip r:embed="rId3"/>
          <a:stretch>
            <a:fillRect/>
          </a:stretch>
        </p:blipFill>
        <p:spPr>
          <a:xfrm>
            <a:off x="6161882" y="1208346"/>
            <a:ext cx="4818153" cy="2469303"/>
          </a:xfrm>
          <a:prstGeom prst="rect">
            <a:avLst/>
          </a:prstGeom>
        </p:spPr>
      </p:pic>
      <p:sp>
        <p:nvSpPr>
          <p:cNvPr id="18" name="Freeform 6">
            <a:extLst>
              <a:ext uri="{FF2B5EF4-FFF2-40B4-BE49-F238E27FC236}">
                <a16:creationId xmlns:a16="http://schemas.microsoft.com/office/drawing/2014/main" id="{3E5C639E-7A0B-46B2-9273-986E8BE7F11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7838485" y="614084"/>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3" name="Title 1">
            <a:extLst>
              <a:ext uri="{FF2B5EF4-FFF2-40B4-BE49-F238E27FC236}">
                <a16:creationId xmlns:a16="http://schemas.microsoft.com/office/drawing/2014/main" id="{D1A3C96C-75AC-684D-ABC9-7B5BE16A7B04}"/>
              </a:ext>
            </a:extLst>
          </p:cNvPr>
          <p:cNvSpPr txBox="1">
            <a:spLocks/>
          </p:cNvSpPr>
          <p:nvPr/>
        </p:nvSpPr>
        <p:spPr>
          <a:xfrm>
            <a:off x="5001491" y="616079"/>
            <a:ext cx="7034718" cy="733654"/>
          </a:xfrm>
          <a:prstGeom prst="rect">
            <a:avLst/>
          </a:prstGeom>
        </p:spPr>
        <p:txBody>
          <a:bodyPr vert="horz" lIns="91440" tIns="45720" rIns="91440" bIns="45720" rtlCol="0" anchor="b">
            <a:no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US" sz="3200" cap="all" dirty="0"/>
              <a:t>Association between obesity </a:t>
            </a:r>
          </a:p>
          <a:p>
            <a:pPr algn="ctr"/>
            <a:r>
              <a:rPr lang="en-US" sz="3200" cap="all" dirty="0"/>
              <a:t>and diabetes</a:t>
            </a:r>
          </a:p>
        </p:txBody>
      </p:sp>
      <p:sp>
        <p:nvSpPr>
          <p:cNvPr id="15" name="Title 1">
            <a:extLst>
              <a:ext uri="{FF2B5EF4-FFF2-40B4-BE49-F238E27FC236}">
                <a16:creationId xmlns:a16="http://schemas.microsoft.com/office/drawing/2014/main" id="{0CF3C89B-DEA8-5B4D-8C22-48EFD8777ED8}"/>
              </a:ext>
            </a:extLst>
          </p:cNvPr>
          <p:cNvSpPr txBox="1">
            <a:spLocks/>
          </p:cNvSpPr>
          <p:nvPr/>
        </p:nvSpPr>
        <p:spPr>
          <a:xfrm>
            <a:off x="259662" y="4093390"/>
            <a:ext cx="2507673" cy="1873101"/>
          </a:xfrm>
          <a:prstGeom prst="rect">
            <a:avLst/>
          </a:prstGeom>
        </p:spPr>
        <p:txBody>
          <a:bodyPr vert="horz" lIns="91440" tIns="45720" rIns="91440" bIns="45720" rtlCol="0" anchor="b">
            <a:no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1200" b="1" cap="all" dirty="0"/>
              <a:t>Top 10 states for </a:t>
            </a:r>
            <a:r>
              <a:rPr lang="en-US" sz="1200" b="1" cap="all" dirty="0">
                <a:solidFill>
                  <a:srgbClr val="FFA000"/>
                </a:solidFill>
              </a:rPr>
              <a:t>OBESITY: </a:t>
            </a:r>
          </a:p>
          <a:p>
            <a:r>
              <a:rPr lang="en-US" sz="1200" cap="all" dirty="0"/>
              <a:t>OH (32.83%);</a:t>
            </a:r>
          </a:p>
          <a:p>
            <a:r>
              <a:rPr lang="en-US" sz="1200" cap="all" dirty="0"/>
              <a:t>mi (32.1%); </a:t>
            </a:r>
            <a:br>
              <a:rPr lang="en-US" sz="1200" cap="all" dirty="0"/>
            </a:br>
            <a:r>
              <a:rPr lang="en-US" sz="1200" cap="all" dirty="0"/>
              <a:t>NC (31.5%); </a:t>
            </a:r>
            <a:br>
              <a:rPr lang="en-US" sz="1200" cap="all" dirty="0"/>
            </a:br>
            <a:r>
              <a:rPr lang="en-US" sz="1200" cap="all" dirty="0"/>
              <a:t>PA (31.45%);</a:t>
            </a:r>
          </a:p>
          <a:p>
            <a:r>
              <a:rPr lang="en-US" sz="1200" cap="all" dirty="0"/>
              <a:t>GA (31.4%); </a:t>
            </a:r>
            <a:br>
              <a:rPr lang="en-US" sz="1200" cap="all" dirty="0"/>
            </a:br>
            <a:r>
              <a:rPr lang="en-US" sz="1200" cap="all" dirty="0"/>
              <a:t>IL (30%); </a:t>
            </a:r>
            <a:br>
              <a:rPr lang="en-US" sz="1200" cap="all" dirty="0"/>
            </a:br>
            <a:r>
              <a:rPr lang="en-US" sz="1200" cap="all" dirty="0"/>
              <a:t>FL (29.82%);</a:t>
            </a:r>
            <a:br>
              <a:rPr lang="en-US" sz="1200" cap="all" dirty="0"/>
            </a:br>
            <a:r>
              <a:rPr lang="en-US" sz="1200" cap="all" dirty="0"/>
              <a:t>TX (28.7%);</a:t>
            </a:r>
            <a:br>
              <a:rPr lang="en-US" sz="1200" cap="all" dirty="0"/>
            </a:br>
            <a:r>
              <a:rPr lang="en-US" sz="1200" cap="all" dirty="0"/>
              <a:t>NY (27.52%); </a:t>
            </a:r>
            <a:br>
              <a:rPr lang="en-US" sz="1200" cap="all" dirty="0"/>
            </a:br>
            <a:r>
              <a:rPr lang="en-US" sz="1200" cap="all" dirty="0"/>
              <a:t>CA (24.1%)</a:t>
            </a:r>
          </a:p>
        </p:txBody>
      </p:sp>
      <p:sp>
        <p:nvSpPr>
          <p:cNvPr id="6" name="TextBox 5">
            <a:extLst>
              <a:ext uri="{FF2B5EF4-FFF2-40B4-BE49-F238E27FC236}">
                <a16:creationId xmlns:a16="http://schemas.microsoft.com/office/drawing/2014/main" id="{C0AC91BC-E1CA-9644-862C-9885CC246D1D}"/>
              </a:ext>
            </a:extLst>
          </p:cNvPr>
          <p:cNvSpPr txBox="1"/>
          <p:nvPr/>
        </p:nvSpPr>
        <p:spPr>
          <a:xfrm>
            <a:off x="4301267" y="4516578"/>
            <a:ext cx="7378969" cy="2308324"/>
          </a:xfrm>
          <a:prstGeom prst="rect">
            <a:avLst/>
          </a:prstGeom>
          <a:noFill/>
        </p:spPr>
        <p:txBody>
          <a:bodyPr wrap="square" rtlCol="0">
            <a:spAutoFit/>
          </a:bodyPr>
          <a:lstStyle/>
          <a:p>
            <a:r>
              <a:rPr lang="en-US" dirty="0"/>
              <a:t>Based on population </a:t>
            </a:r>
            <a:r>
              <a:rPr lang="en-US" i="1" dirty="0"/>
              <a:t>n</a:t>
            </a:r>
            <a:r>
              <a:rPr lang="en-US" dirty="0"/>
              <a:t> and percentage of diabetes and obesity within each state, we can loosely associate the two chronic diseases with one another. We cannot claim to say the same individuals who are considered obese, also have diabetes.</a:t>
            </a:r>
          </a:p>
          <a:p>
            <a:endParaRPr lang="en-US" dirty="0"/>
          </a:p>
          <a:p>
            <a:r>
              <a:rPr lang="en-US" dirty="0"/>
              <a:t>Additional research will need to be done with patient-level data to link across diseases and ascertain whether one causes the other over time, increased risk for one if you are diagnosed with the other.  </a:t>
            </a:r>
          </a:p>
        </p:txBody>
      </p:sp>
    </p:spTree>
    <p:extLst>
      <p:ext uri="{BB962C8B-B14F-4D97-AF65-F5344CB8AC3E}">
        <p14:creationId xmlns:p14="http://schemas.microsoft.com/office/powerpoint/2010/main" val="2077859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45627-B572-CF4F-9A9F-37BB109D3449}"/>
              </a:ext>
            </a:extLst>
          </p:cNvPr>
          <p:cNvSpPr>
            <a:spLocks noGrp="1"/>
          </p:cNvSpPr>
          <p:nvPr>
            <p:ph type="title"/>
          </p:nvPr>
        </p:nvSpPr>
        <p:spPr>
          <a:xfrm>
            <a:off x="1001730" y="3108959"/>
            <a:ext cx="5178575" cy="1352751"/>
          </a:xfrm>
        </p:spPr>
        <p:txBody>
          <a:bodyPr/>
          <a:lstStyle/>
          <a:p>
            <a:pPr algn="ctr"/>
            <a:r>
              <a:rPr lang="en-US" dirty="0"/>
              <a:t>Summary	</a:t>
            </a:r>
          </a:p>
        </p:txBody>
      </p:sp>
      <p:sp>
        <p:nvSpPr>
          <p:cNvPr id="3" name="Content Placeholder 2">
            <a:extLst>
              <a:ext uri="{FF2B5EF4-FFF2-40B4-BE49-F238E27FC236}">
                <a16:creationId xmlns:a16="http://schemas.microsoft.com/office/drawing/2014/main" id="{164F5FE0-CCAA-2F45-A8AE-95E6B4FEE48F}"/>
              </a:ext>
            </a:extLst>
          </p:cNvPr>
          <p:cNvSpPr>
            <a:spLocks noGrp="1"/>
          </p:cNvSpPr>
          <p:nvPr>
            <p:ph type="body" idx="1"/>
          </p:nvPr>
        </p:nvSpPr>
        <p:spPr>
          <a:xfrm>
            <a:off x="6525745" y="995680"/>
            <a:ext cx="4365775" cy="4532830"/>
          </a:xfrm>
        </p:spPr>
        <p:txBody>
          <a:bodyPr>
            <a:noAutofit/>
          </a:bodyPr>
          <a:lstStyle/>
          <a:p>
            <a:pPr marL="0" indent="0">
              <a:buNone/>
            </a:pPr>
            <a:r>
              <a:rPr lang="en-US" sz="1800" dirty="0" smtClean="0"/>
              <a:t>Top 10 States for Obesity</a:t>
            </a:r>
            <a:endParaRPr lang="en-US" sz="1800" dirty="0"/>
          </a:p>
          <a:p>
            <a:pPr marL="0" indent="0">
              <a:buNone/>
            </a:pPr>
            <a:r>
              <a:rPr lang="en-US" sz="1800" dirty="0">
                <a:solidFill>
                  <a:srgbClr val="00B050"/>
                </a:solidFill>
              </a:rPr>
              <a:t>OH, MI, NC, PA, GA, IL, FL, TX, NY, CA</a:t>
            </a:r>
          </a:p>
          <a:p>
            <a:pPr marL="0" indent="0">
              <a:buNone/>
            </a:pPr>
            <a:endParaRPr lang="en-US" sz="1800" dirty="0" smtClean="0"/>
          </a:p>
          <a:p>
            <a:pPr marL="0" indent="0">
              <a:buNone/>
            </a:pPr>
            <a:r>
              <a:rPr lang="en-US" sz="1800" dirty="0" smtClean="0"/>
              <a:t>Top 10 States for Diabetes</a:t>
            </a:r>
            <a:endParaRPr lang="en-US" sz="1800" dirty="0"/>
          </a:p>
          <a:p>
            <a:pPr marL="0" indent="0">
              <a:buNone/>
            </a:pPr>
            <a:r>
              <a:rPr lang="en-US" sz="1800" dirty="0" smtClean="0">
                <a:solidFill>
                  <a:srgbClr val="00B050"/>
                </a:solidFill>
              </a:rPr>
              <a:t>OH</a:t>
            </a:r>
            <a:r>
              <a:rPr lang="en-US" sz="1800" dirty="0">
                <a:solidFill>
                  <a:srgbClr val="00B050"/>
                </a:solidFill>
              </a:rPr>
              <a:t>, </a:t>
            </a:r>
            <a:r>
              <a:rPr lang="en-US" sz="1800" dirty="0">
                <a:solidFill>
                  <a:srgbClr val="00B050"/>
                </a:solidFill>
              </a:rPr>
              <a:t>MI, NC</a:t>
            </a:r>
            <a:r>
              <a:rPr lang="en-US" sz="1800" dirty="0">
                <a:solidFill>
                  <a:srgbClr val="00B050"/>
                </a:solidFill>
              </a:rPr>
              <a:t>, </a:t>
            </a:r>
            <a:r>
              <a:rPr lang="en-US" sz="1800" dirty="0">
                <a:solidFill>
                  <a:srgbClr val="00B050"/>
                </a:solidFill>
              </a:rPr>
              <a:t>PA, GA, IL, </a:t>
            </a:r>
            <a:r>
              <a:rPr lang="en-US" sz="1800" dirty="0" smtClean="0">
                <a:solidFill>
                  <a:srgbClr val="00B050"/>
                </a:solidFill>
              </a:rPr>
              <a:t>FL</a:t>
            </a:r>
            <a:r>
              <a:rPr lang="en-US" sz="1800" dirty="0">
                <a:solidFill>
                  <a:srgbClr val="00B050"/>
                </a:solidFill>
              </a:rPr>
              <a:t>, </a:t>
            </a:r>
            <a:r>
              <a:rPr lang="en-US" sz="1800" dirty="0" smtClean="0">
                <a:solidFill>
                  <a:srgbClr val="00B050"/>
                </a:solidFill>
              </a:rPr>
              <a:t>TX</a:t>
            </a:r>
            <a:r>
              <a:rPr lang="en-US" sz="1800" dirty="0">
                <a:solidFill>
                  <a:srgbClr val="00B050"/>
                </a:solidFill>
              </a:rPr>
              <a:t>, NY, CA</a:t>
            </a:r>
          </a:p>
          <a:p>
            <a:pPr marL="0" indent="0">
              <a:buNone/>
            </a:pPr>
            <a:endParaRPr lang="en-US" sz="1800" dirty="0" smtClean="0"/>
          </a:p>
          <a:p>
            <a:pPr marL="0" indent="0">
              <a:buNone/>
            </a:pPr>
            <a:r>
              <a:rPr lang="en-US" sz="1800" dirty="0" smtClean="0"/>
              <a:t>Top 10 States for Lunch Assistance</a:t>
            </a:r>
            <a:endParaRPr lang="en-US" sz="1800" dirty="0"/>
          </a:p>
          <a:p>
            <a:pPr marL="0" indent="0">
              <a:buNone/>
            </a:pPr>
            <a:r>
              <a:rPr lang="en-US" sz="1800" dirty="0"/>
              <a:t>ND, SD, NE, KS, </a:t>
            </a:r>
            <a:r>
              <a:rPr lang="en-US" sz="1800" dirty="0">
                <a:solidFill>
                  <a:srgbClr val="C00000"/>
                </a:solidFill>
              </a:rPr>
              <a:t>GA, MS</a:t>
            </a:r>
            <a:r>
              <a:rPr lang="en-US" sz="1800" dirty="0">
                <a:solidFill>
                  <a:srgbClr val="C00000"/>
                </a:solidFill>
              </a:rPr>
              <a:t>, </a:t>
            </a:r>
            <a:r>
              <a:rPr lang="en-US" sz="1800" dirty="0"/>
              <a:t>IA, </a:t>
            </a:r>
            <a:r>
              <a:rPr lang="en-US" sz="1800" dirty="0">
                <a:solidFill>
                  <a:srgbClr val="C00000"/>
                </a:solidFill>
              </a:rPr>
              <a:t>TX, KY</a:t>
            </a:r>
            <a:r>
              <a:rPr lang="en-US" sz="1800" dirty="0">
                <a:solidFill>
                  <a:srgbClr val="C00000"/>
                </a:solidFill>
              </a:rPr>
              <a:t>, </a:t>
            </a:r>
            <a:r>
              <a:rPr lang="en-US" sz="1800" dirty="0" smtClean="0">
                <a:solidFill>
                  <a:srgbClr val="C00000"/>
                </a:solidFill>
              </a:rPr>
              <a:t>LA</a:t>
            </a:r>
          </a:p>
          <a:p>
            <a:pPr marL="0" indent="0">
              <a:buNone/>
            </a:pPr>
            <a:endParaRPr lang="en-US" sz="1800" dirty="0" smtClean="0"/>
          </a:p>
          <a:p>
            <a:pPr marL="0" indent="0">
              <a:buNone/>
            </a:pPr>
            <a:r>
              <a:rPr lang="en-US" sz="1800" dirty="0" smtClean="0"/>
              <a:t>Top 10 States for Breakfast Assistance</a:t>
            </a:r>
            <a:endParaRPr lang="en-US" sz="1800" dirty="0"/>
          </a:p>
          <a:p>
            <a:pPr marL="0" indent="0">
              <a:buNone/>
            </a:pPr>
            <a:r>
              <a:rPr lang="en-US" sz="1800" dirty="0"/>
              <a:t>NM, </a:t>
            </a:r>
            <a:r>
              <a:rPr lang="en-US" sz="1800" dirty="0" smtClean="0"/>
              <a:t>WV</a:t>
            </a:r>
            <a:r>
              <a:rPr lang="en-US" sz="1800" dirty="0"/>
              <a:t>, </a:t>
            </a:r>
            <a:r>
              <a:rPr lang="en-US" sz="1800" dirty="0" smtClean="0"/>
              <a:t>OK</a:t>
            </a:r>
            <a:r>
              <a:rPr lang="en-US" sz="1800" dirty="0"/>
              <a:t>, </a:t>
            </a:r>
            <a:r>
              <a:rPr lang="en-US" sz="1800" dirty="0" smtClean="0"/>
              <a:t>SC</a:t>
            </a:r>
            <a:r>
              <a:rPr lang="en-US" sz="1800" dirty="0"/>
              <a:t>, </a:t>
            </a:r>
            <a:r>
              <a:rPr lang="en-US" sz="1800" dirty="0" smtClean="0">
                <a:solidFill>
                  <a:srgbClr val="FFC000"/>
                </a:solidFill>
              </a:rPr>
              <a:t>AR,</a:t>
            </a:r>
            <a:r>
              <a:rPr lang="en-US" sz="1800" dirty="0">
                <a:solidFill>
                  <a:srgbClr val="FFC000"/>
                </a:solidFill>
              </a:rPr>
              <a:t> </a:t>
            </a:r>
            <a:r>
              <a:rPr lang="en-US" sz="1800" dirty="0">
                <a:solidFill>
                  <a:srgbClr val="C00000"/>
                </a:solidFill>
              </a:rPr>
              <a:t>GA, MS</a:t>
            </a:r>
            <a:r>
              <a:rPr lang="en-US" sz="1800" dirty="0" smtClean="0">
                <a:solidFill>
                  <a:srgbClr val="C00000"/>
                </a:solidFill>
              </a:rPr>
              <a:t>, </a:t>
            </a:r>
            <a:r>
              <a:rPr lang="en-US" sz="1800" dirty="0">
                <a:solidFill>
                  <a:srgbClr val="C00000"/>
                </a:solidFill>
              </a:rPr>
              <a:t>TX, KY</a:t>
            </a:r>
            <a:r>
              <a:rPr lang="en-US" sz="1800" dirty="0" smtClean="0">
                <a:solidFill>
                  <a:srgbClr val="C00000"/>
                </a:solidFill>
              </a:rPr>
              <a:t>, LA</a:t>
            </a:r>
            <a:r>
              <a:rPr lang="en-US" sz="1800" dirty="0">
                <a:solidFill>
                  <a:srgbClr val="C00000"/>
                </a:solidFill>
              </a:rPr>
              <a:t>, </a:t>
            </a:r>
            <a:endParaRPr lang="en-US" sz="1800" dirty="0">
              <a:solidFill>
                <a:srgbClr val="C00000"/>
              </a:solidFill>
            </a:endParaRPr>
          </a:p>
          <a:p>
            <a:pPr marL="0" indent="0">
              <a:buNone/>
            </a:pPr>
            <a:endParaRPr lang="en-US" sz="1800" dirty="0" smtClean="0"/>
          </a:p>
          <a:p>
            <a:pPr marL="0" indent="0">
              <a:buNone/>
            </a:pPr>
            <a:r>
              <a:rPr lang="en-US" sz="1800" dirty="0" smtClean="0"/>
              <a:t>Top 10 States for WIC Assistance</a:t>
            </a:r>
            <a:endParaRPr lang="en-US" sz="1800" dirty="0"/>
          </a:p>
          <a:p>
            <a:pPr marL="0" indent="0">
              <a:buNone/>
            </a:pPr>
            <a:r>
              <a:rPr lang="en-US" sz="1800" dirty="0"/>
              <a:t>CA, FL, AZ, AL, CO, </a:t>
            </a:r>
            <a:r>
              <a:rPr lang="en-US" sz="1800" dirty="0">
                <a:solidFill>
                  <a:srgbClr val="FFC000"/>
                </a:solidFill>
              </a:rPr>
              <a:t>AR, </a:t>
            </a:r>
            <a:r>
              <a:rPr lang="en-US" sz="1800" dirty="0"/>
              <a:t>CT, AK, DE, DC</a:t>
            </a:r>
          </a:p>
        </p:txBody>
      </p:sp>
      <p:sp>
        <p:nvSpPr>
          <p:cNvPr id="5" name="TextBox 4">
            <a:extLst>
              <a:ext uri="{FF2B5EF4-FFF2-40B4-BE49-F238E27FC236}">
                <a16:creationId xmlns:a16="http://schemas.microsoft.com/office/drawing/2014/main" id="{1D82004B-E090-0C48-8033-6EE557D94924}"/>
              </a:ext>
            </a:extLst>
          </p:cNvPr>
          <p:cNvSpPr txBox="1"/>
          <p:nvPr/>
        </p:nvSpPr>
        <p:spPr>
          <a:xfrm>
            <a:off x="457200" y="550487"/>
            <a:ext cx="3616960" cy="3416320"/>
          </a:xfrm>
          <a:prstGeom prst="rect">
            <a:avLst/>
          </a:prstGeom>
          <a:noFill/>
        </p:spPr>
        <p:txBody>
          <a:bodyPr wrap="square" rtlCol="0">
            <a:spAutoFit/>
          </a:bodyPr>
          <a:lstStyle/>
          <a:p>
            <a:r>
              <a:rPr lang="en-US" dirty="0"/>
              <a:t>Based on the data there seems to be a direct </a:t>
            </a:r>
            <a:r>
              <a:rPr lang="en-US" dirty="0" smtClean="0"/>
              <a:t>association </a:t>
            </a:r>
            <a:r>
              <a:rPr lang="en-US" dirty="0"/>
              <a:t>between obesity and </a:t>
            </a:r>
            <a:r>
              <a:rPr lang="en-US" dirty="0" smtClean="0"/>
              <a:t>diabetes. </a:t>
            </a:r>
            <a:r>
              <a:rPr lang="en-US" dirty="0"/>
              <a:t>H</a:t>
            </a:r>
            <a:r>
              <a:rPr lang="en-US" dirty="0" smtClean="0"/>
              <a:t>owever</a:t>
            </a:r>
            <a:r>
              <a:rPr lang="en-US" dirty="0"/>
              <a:t>, there </a:t>
            </a:r>
            <a:r>
              <a:rPr lang="en-US" dirty="0" smtClean="0"/>
              <a:t>is no correlation </a:t>
            </a:r>
            <a:r>
              <a:rPr lang="en-US" dirty="0"/>
              <a:t>between the supplemental food programs and </a:t>
            </a:r>
            <a:r>
              <a:rPr lang="en-US" dirty="0" smtClean="0"/>
              <a:t>food-related diseases: Obesity and Diabetes</a:t>
            </a:r>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996788792"/>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otalTime>175</TotalTime>
  <Words>507</Words>
  <Application>Microsoft Office PowerPoint</Application>
  <PresentationFormat>Widescreen</PresentationFormat>
  <Paragraphs>74</Paragraphs>
  <Slides>9</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9</vt:i4>
      </vt:variant>
    </vt:vector>
  </HeadingPairs>
  <TitlesOfParts>
    <vt:vector size="11" baseType="lpstr">
      <vt:lpstr>Franklin Gothic Book</vt:lpstr>
      <vt:lpstr>Crop</vt:lpstr>
      <vt:lpstr>What states Benefit from Federal food assistance programs the most, and does it affect obesity/diabetes?</vt:lpstr>
      <vt:lpstr>RESEARCH QUESTIONS</vt:lpstr>
      <vt:lpstr>PowerPoint Presentation</vt:lpstr>
      <vt:lpstr>Data Snapshot </vt:lpstr>
      <vt:lpstr> WIC Participation vs Population </vt:lpstr>
      <vt:lpstr>School Breakfast Program Participants vs Population</vt:lpstr>
      <vt:lpstr>School Lunch Program Participants vs Population</vt:lpstr>
      <vt:lpstr>Top 10 states for diabetes:  GA (12.68%);  OH (12.43%); NC (12.32%);  FL (12%); mi (11.37%);  PA (11.28%); IL (10.51%);  TX (10.39%); NY (9.63%);  CA (8.77%)</vt:lpstr>
      <vt:lpstr>Summary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states Benefit from Federal food assistance programs the most, and does it affect obesity/diabetes?</dc:title>
  <dc:creator>Peng Yue</dc:creator>
  <cp:lastModifiedBy>Zahra Hosseinian</cp:lastModifiedBy>
  <cp:revision>14</cp:revision>
  <dcterms:created xsi:type="dcterms:W3CDTF">2019-10-09T22:56:04Z</dcterms:created>
  <dcterms:modified xsi:type="dcterms:W3CDTF">2019-10-10T01:54:28Z</dcterms:modified>
</cp:coreProperties>
</file>